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256" r:id="rId2"/>
    <p:sldId id="258" r:id="rId3"/>
    <p:sldId id="259" r:id="rId4"/>
    <p:sldId id="260" r:id="rId5"/>
    <p:sldId id="261" r:id="rId6"/>
    <p:sldId id="267" r:id="rId7"/>
    <p:sldId id="263" r:id="rId8"/>
    <p:sldId id="264" r:id="rId9"/>
    <p:sldId id="266" r:id="rId10"/>
    <p:sldId id="265" r:id="rId11"/>
    <p:sldId id="25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62" autoAdjust="0"/>
    <p:restoredTop sz="84409" autoAdjust="0"/>
  </p:normalViewPr>
  <p:slideViewPr>
    <p:cSldViewPr snapToGrid="0">
      <p:cViewPr>
        <p:scale>
          <a:sx n="64" d="100"/>
          <a:sy n="64" d="100"/>
        </p:scale>
        <p:origin x="-984" y="-36"/>
      </p:cViewPr>
      <p:guideLst>
        <p:guide orient="horz" pos="2160"/>
        <p:guide pos="3840"/>
      </p:guideLst>
    </p:cSldViewPr>
  </p:slideViewPr>
  <p:notesTextViewPr>
    <p:cViewPr>
      <p:scale>
        <a:sx n="1" d="1"/>
        <a:sy n="1" d="1"/>
      </p:scale>
      <p:origin x="0" y="318"/>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727B91-DAA0-4D26-BA43-FA097E244357}" type="datetimeFigureOut">
              <a:rPr lang="en-US" smtClean="0"/>
              <a:pPr/>
              <a:t>8/7/2019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B6FD8-9910-420F-8A7F-B6A890758439}" type="slidenum">
              <a:rPr lang="en-US" smtClean="0"/>
              <a:pPr/>
              <a:t>‹#›</a:t>
            </a:fld>
            <a:endParaRPr lang="en-US" dirty="0"/>
          </a:p>
        </p:txBody>
      </p:sp>
    </p:spTree>
    <p:extLst>
      <p:ext uri="{BB962C8B-B14F-4D97-AF65-F5344CB8AC3E}">
        <p14:creationId xmlns="" xmlns:p14="http://schemas.microsoft.com/office/powerpoint/2010/main" val="2512055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context of healthcare, ethical and legal principles make an effort to match sound medical practices. They establish a basis ethically based healthcare services for continuous quality improvement in healthcare. It should be noted that proper medical diagnosis is essential for patients in that it helps in curbing the effects of misdiagnosis and varied form of medical malpractices. It helps in establishing a reliable healthcare brand in the entire industry (Avery, 2016). Moreover, there is a need to ensure open communication and truthfulness amid physicians and patients is vital in health care because it establishes rapport and a healing environment. </a:t>
            </a:r>
          </a:p>
          <a:p>
            <a:r>
              <a:rPr lang="en-US" dirty="0" smtClean="0"/>
              <a:t>After acute diagnosis, physicians must strive to get the fact, and adverse events affiliate to the diagnosis report before the actual dissemination to express the empathy needed (Avery, 2016). Herein, physicians should accurately plan and schedule the disclosure of diagnosis information to the patient and other stakeholders. In my opinion, withholding diagnosis of terminal illness to the patient is very vital for acute recovery.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2</a:t>
            </a:fld>
            <a:endParaRPr lang="en-US" dirty="0"/>
          </a:p>
        </p:txBody>
      </p:sp>
    </p:spTree>
    <p:extLst>
      <p:ext uri="{BB962C8B-B14F-4D97-AF65-F5344CB8AC3E}">
        <p14:creationId xmlns="" xmlns:p14="http://schemas.microsoft.com/office/powerpoint/2010/main" val="356698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entails reactance to share the truth about patient illness where the doctor opts not to disclose the exact fact regarding the patient’s illness. Also, some cultural practices often support the idea of withholding diagnosis of terminal illness, and hence, the doctor has no alternative (Hussaini &amp; Ali, 2018). More importantly, doctors are mandated to abide by the family’s request not to disclose the truth regarding diagnosis; thus, if the key stakeholders require that the information to remain hidden, doctors have no choice other than to obey. Also, healthcare professionals and relatives value that truth-telling may cause harm to the patient, and this demands clinicians to emphasize the principle of beneficence after diagnosis.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3</a:t>
            </a:fld>
            <a:endParaRPr lang="en-US" dirty="0"/>
          </a:p>
        </p:txBody>
      </p:sp>
    </p:spTree>
    <p:extLst>
      <p:ext uri="{BB962C8B-B14F-4D97-AF65-F5344CB8AC3E}">
        <p14:creationId xmlns="" xmlns:p14="http://schemas.microsoft.com/office/powerpoint/2010/main" val="260578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to the patient is essential because it relieves the patient from varied effects attached to the data. Clinicians have agreed that emotional factors attached to diagnosis are very challenging than withholding diagnosis of terminal illness to patients (Hussaini &amp; Ali, 2018). In addition, information regarding the diagnosis of terminal illness impairs rational decision making since the healthcare professional may feel that the patient’s response to this sensitive information is unpredictable and also they may end up overestimating the extent to which patients find the information useful (Avery, 2016). Medical professionals may also encounter an ill-perceived conception regarding a psychic injury to the patient. It is also worth to note that disclosure of such information may cause physiological distress leading to insomnia, anxiety, isolation, and other effects. Disclosure of diagnosis of terminal illness to the patient may deprive a patient of hope leading to early death due to the attached tension and the evident understand to the nature of the end of life diseases (Zwitter, 2019). Also, different cultures assert that it is unethical to disclose terminal illness to the patient, and hence, it is vital to support the patient’s culture as a basis for improved health. Withholding a patient’s diagnosis of terminal illness guarantees therapeutic privilege by establishing rapport and healing environment where a doctor can abide by the principle of beneficence. Also, many patients are not eager to know the truth of their illness since they believe that the doctor has the ability to restore their health and hence no need for detailed inquiry.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4</a:t>
            </a:fld>
            <a:endParaRPr lang="en-US" dirty="0"/>
          </a:p>
        </p:txBody>
      </p:sp>
    </p:spTree>
    <p:extLst>
      <p:ext uri="{BB962C8B-B14F-4D97-AF65-F5344CB8AC3E}">
        <p14:creationId xmlns="" xmlns:p14="http://schemas.microsoft.com/office/powerpoint/2010/main" val="364709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It is advisable to withhold diagnosis of terminal illness to a patient. Herein, healthcare professionals should ensure delayed dissemination of diagnosis results to reduce the risks of psychological distress and other effects. Doctors should ensure thorough decision making based on the patient’s family desires while focusing on the importance of therapeutic privilege. Doctors should consider the effectiveness of the principle of beneficence by doing what benefits most, bearing in mind that terminal illnesses are bound to devastating results (Hussaini &amp; Ali, 2018). Health care professionals should abide by the cultural desires of the patient in that some cultures support the withholding of the diagnosis of terminal illness to the patient (Avery, 2016). Doctors should evaluate the potential harms attached to the disclosure of the diagnostic data.</a:t>
            </a:r>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5</a:t>
            </a:fld>
            <a:endParaRPr lang="en-US" dirty="0"/>
          </a:p>
        </p:txBody>
      </p:sp>
    </p:spTree>
    <p:extLst>
      <p:ext uri="{BB962C8B-B14F-4D97-AF65-F5344CB8AC3E}">
        <p14:creationId xmlns="" xmlns:p14="http://schemas.microsoft.com/office/powerpoint/2010/main" val="3287195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major stakeholders for this discourse include healthcare professionals who are mandated to diagnose the patient’s situation in addition to providing acute care to the patients where needed. The patient is another essential stakeholder to whom the diagnosis is based on. Family members are also essential stakeholder since they can define whether the patient’s information should be hidden or disseminated. Withholding patient’s information regarding terminal illness will help in preventing potential harms to the patient and family members.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6</a:t>
            </a:fld>
            <a:endParaRPr lang="en-US" dirty="0"/>
          </a:p>
        </p:txBody>
      </p:sp>
    </p:spTree>
    <p:extLst>
      <p:ext uri="{BB962C8B-B14F-4D97-AF65-F5344CB8AC3E}">
        <p14:creationId xmlns="" xmlns:p14="http://schemas.microsoft.com/office/powerpoint/2010/main" val="2313948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In this case, healthcare professionals are mandated to abide by the principle of beneficence by making clinical decisions which will do well to the affiliated stakeholder while prioritizing on therapeutic privilege. The principle of justice requires the professional to be fair and just be withholding diagnosis information when necessary by upholding all applicable laws and legislation when making choices. Such as practice would determining medical malpractice during diagnosis. The principle of non-</a:t>
            </a:r>
            <a:r>
              <a:rPr lang="en-US" dirty="0" err="1" smtClean="0"/>
              <a:t>maleficence</a:t>
            </a:r>
            <a:r>
              <a:rPr lang="en-US" dirty="0" smtClean="0"/>
              <a:t> is connected</a:t>
            </a:r>
            <a:r>
              <a:rPr lang="en-US" baseline="0" dirty="0" smtClean="0"/>
              <a:t> to the topic of study as an ethical issue </a:t>
            </a:r>
            <a:r>
              <a:rPr lang="en-US" dirty="0" smtClean="0"/>
              <a:t>in that medial providers are required to appreciate other stakeholders who could be affected by the dissemination of the diagnosis of terminal illnesses to the patient. Overall, effective adherence to these principles would establish a healing environment accordingly.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7</a:t>
            </a:fld>
            <a:endParaRPr lang="en-US" dirty="0"/>
          </a:p>
        </p:txBody>
      </p:sp>
    </p:spTree>
    <p:extLst>
      <p:ext uri="{BB962C8B-B14F-4D97-AF65-F5344CB8AC3E}">
        <p14:creationId xmlns="" xmlns:p14="http://schemas.microsoft.com/office/powerpoint/2010/main" val="3835377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many policy drivers to the need for withholding diagnosis for terminal illness to a patient. These include the need for equitable and quality patient’s care based on the situation (Avery, 2016). The need for qualified healthcare professionals the enhance quality and accurate diagnosis of the patient’s situation. Another policy driver is the need for reduced cost of care by preventing the occurrence of all potential harms. The need to emphasize therapeutic privilege by giving patients hope that their health will be restored.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8</a:t>
            </a:fld>
            <a:endParaRPr lang="en-US" dirty="0"/>
          </a:p>
        </p:txBody>
      </p:sp>
    </p:spTree>
    <p:extLst>
      <p:ext uri="{BB962C8B-B14F-4D97-AF65-F5344CB8AC3E}">
        <p14:creationId xmlns="" xmlns:p14="http://schemas.microsoft.com/office/powerpoint/2010/main" val="1867464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Madeleine Leininger’s Transcultural Nursing theory supports the motion by requiring healthcare professionals to apply nursing theories that seek improved privacy in healthcare. The theorist asserts that nurses should provide patient’s care congruent to cultural values, beliefs, and practices in all settings (Zwitter, 2019). Kolcaba’s theory of comfort demands nurses to show understanding that violation of the patient’s comfort suggests depreciating of the value of the patient’s health in addition to the need for improved health.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9</a:t>
            </a:fld>
            <a:endParaRPr lang="en-US" dirty="0"/>
          </a:p>
        </p:txBody>
      </p:sp>
    </p:spTree>
    <p:extLst>
      <p:ext uri="{BB962C8B-B14F-4D97-AF65-F5344CB8AC3E}">
        <p14:creationId xmlns="" xmlns:p14="http://schemas.microsoft.com/office/powerpoint/2010/main" val="1010549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entails reactance to share the truth about patient illness, and it is well supported by varied cultural practices. Doctors are mandated to abide by the family’s request not to disclose the truth regarding diagnosis (Zwitter, 2019). Herein, healthcare professionals should abide by the most appropriate solution, such as ensuring delayed dissemination of diagnosis results and thorough decision making based on the patient’s family desires. Finally, healthcare actions should be based on the principle of beneficence for continuous quality.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10</a:t>
            </a:fld>
            <a:endParaRPr lang="en-US" dirty="0"/>
          </a:p>
        </p:txBody>
      </p:sp>
    </p:spTree>
    <p:extLst>
      <p:ext uri="{BB962C8B-B14F-4D97-AF65-F5344CB8AC3E}">
        <p14:creationId xmlns="" xmlns:p14="http://schemas.microsoft.com/office/powerpoint/2010/main" val="3839965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1203672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494460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256196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45071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200264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4102081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167606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195847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Tree>
    <p:extLst>
      <p:ext uri="{BB962C8B-B14F-4D97-AF65-F5344CB8AC3E}">
        <p14:creationId xmlns="" xmlns:p14="http://schemas.microsoft.com/office/powerpoint/2010/main" val="13041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322121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17939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3252215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263204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1650068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503785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102684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02613-649D-48A6-8360-6B61B9B867B7}" type="datetimeFigureOut">
              <a:rPr lang="en-US" smtClean="0"/>
              <a:pPr/>
              <a:t>8/7/2019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84A19B-0398-43F5-AA8C-A9591CF855DA}" type="slidenum">
              <a:rPr lang="en-US" smtClean="0"/>
              <a:pPr/>
              <a:t>‹#›</a:t>
            </a:fld>
            <a:endParaRPr lang="en-US" dirty="0"/>
          </a:p>
        </p:txBody>
      </p:sp>
    </p:spTree>
    <p:extLst>
      <p:ext uri="{BB962C8B-B14F-4D97-AF65-F5344CB8AC3E}">
        <p14:creationId xmlns="" xmlns:p14="http://schemas.microsoft.com/office/powerpoint/2010/main" val="348175884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9486" y="2364828"/>
            <a:ext cx="8596668" cy="199346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Opposing Side.</a:t>
            </a:r>
            <a:br>
              <a:rPr lang="en-GB" sz="2800"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
            </a:r>
            <a:br>
              <a:rPr lang="en-GB" sz="2800" dirty="0" smtClean="0">
                <a:latin typeface="Times New Roman" panose="02020603050405020304" pitchFamily="18" charset="0"/>
                <a:cs typeface="Times New Roman" panose="02020603050405020304" pitchFamily="18" charset="0"/>
              </a:rPr>
            </a:br>
            <a:r>
              <a:rPr lang="en-GB" sz="2800" dirty="0">
                <a:latin typeface="Times New Roman" panose="02020603050405020304" pitchFamily="18" charset="0"/>
                <a:cs typeface="Times New Roman" panose="02020603050405020304" pitchFamily="18" charset="0"/>
              </a:rPr>
              <a:t/>
            </a:r>
            <a:br>
              <a:rPr lang="en-GB" sz="2800" dirty="0">
                <a:latin typeface="Times New Roman" panose="02020603050405020304" pitchFamily="18" charset="0"/>
                <a:cs typeface="Times New Roman" panose="02020603050405020304" pitchFamily="18" charset="0"/>
              </a:rPr>
            </a:br>
            <a:r>
              <a:rPr lang="en-GB" sz="2800" dirty="0">
                <a:latin typeface="Times New Roman" panose="02020603050405020304" pitchFamily="18" charset="0"/>
                <a:cs typeface="Times New Roman" panose="02020603050405020304" pitchFamily="18" charset="0"/>
              </a:rPr>
              <a:t>Withholding Diagnosis of Terminal Illness to Patients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89810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7216" y="249836"/>
            <a:ext cx="8596668" cy="604603"/>
          </a:xfrm>
        </p:spPr>
        <p:txBody>
          <a:bodyPr>
            <a:normAutofit fontScale="90000"/>
          </a:bodyPr>
          <a:lstStyle/>
          <a:p>
            <a:pPr algn="ctr"/>
            <a:r>
              <a:rPr lang="en-GB" sz="2800" dirty="0">
                <a:latin typeface="Times New Roman" panose="02020603050405020304" pitchFamily="18" charset="0"/>
                <a:cs typeface="Times New Roman" panose="02020603050405020304" pitchFamily="18" charset="0"/>
              </a:rPr>
              <a:t>Introduction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a:xfrm>
            <a:off x="692324" y="848950"/>
            <a:ext cx="4184035" cy="6009050"/>
          </a:xfrm>
        </p:spPr>
        <p:txBody>
          <a:bodyPr>
            <a:no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Ethical and legal principles match sound medical practices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Proper medical diagnosis is essential for patients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Open communication and truthfulness amid physicians and patients is vital in health care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must get the fact and adverse event to express the empathy needed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should accurately plan and schedule the disclosure of diagnosis information to the patient and other stakeholders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to the patient is very vital for acute recovery</a:t>
            </a:r>
          </a:p>
          <a:p>
            <a:endParaRPr lang="en-US" sz="2000" dirty="0"/>
          </a:p>
        </p:txBody>
      </p:sp>
      <p:sp>
        <p:nvSpPr>
          <p:cNvPr id="6" name="Content Placeholder 5"/>
          <p:cNvSpPr>
            <a:spLocks noGrp="1"/>
          </p:cNvSpPr>
          <p:nvPr>
            <p:ph sz="half" idx="2"/>
          </p:nvPr>
        </p:nvSpPr>
        <p:spPr/>
        <p:txBody>
          <a:bodyPr>
            <a:normAutofit/>
          </a:bodyPr>
          <a:lstStyle/>
          <a:p>
            <a:pPr marL="0" indent="0">
              <a:buNone/>
            </a:pPr>
            <a:r>
              <a:rPr lang="en-US" dirty="0" smtClean="0"/>
              <a:t>  </a:t>
            </a:r>
            <a:endParaRPr lang="en-US" dirty="0"/>
          </a:p>
        </p:txBody>
      </p:sp>
      <p:pic>
        <p:nvPicPr>
          <p:cNvPr id="5" name="Picture 4"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99797" y="2160590"/>
            <a:ext cx="4302808" cy="3626060"/>
          </a:xfrm>
          <a:prstGeom prst="rect">
            <a:avLst/>
          </a:prstGeom>
        </p:spPr>
      </p:pic>
    </p:spTree>
    <p:extLst>
      <p:ext uri="{BB962C8B-B14F-4D97-AF65-F5344CB8AC3E}">
        <p14:creationId xmlns="" xmlns:p14="http://schemas.microsoft.com/office/powerpoint/2010/main" val="58869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709534"/>
          </a:xfrm>
        </p:spPr>
        <p:txBody>
          <a:bodyPr>
            <a:normAutofit fontScale="90000"/>
          </a:bodyPr>
          <a:lstStyle/>
          <a:p>
            <a:pPr algn="ctr"/>
            <a:r>
              <a:rPr lang="en-GB" sz="2800" dirty="0">
                <a:latin typeface="Times New Roman" panose="02020603050405020304" pitchFamily="18" charset="0"/>
                <a:cs typeface="Times New Roman" panose="02020603050405020304" pitchFamily="18" charset="0"/>
              </a:rPr>
              <a:t>Withholding </a:t>
            </a:r>
            <a:r>
              <a:rPr lang="en-GB" sz="3100" dirty="0" smtClean="0">
                <a:latin typeface="Times New Roman" panose="02020603050405020304" pitchFamily="18" charset="0"/>
                <a:cs typeface="Times New Roman" panose="02020603050405020304" pitchFamily="18" charset="0"/>
              </a:rPr>
              <a:t>Diagnosis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70991"/>
            <a:ext cx="8596668" cy="5139671"/>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entails reactance to share the truth about patient’s illness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Varied cultural practices often support this endeavor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Doctors are mandated to abide by the family’s request not to disclose the truth regarding the diagnosis of terminal illness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professionals and relatives value that truth-telling may cause harm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Clinicians must emphasize on the principle of beneficence after diagnosis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82639" y="4495528"/>
            <a:ext cx="7506268" cy="2109987"/>
          </a:xfrm>
          <a:prstGeom prst="rect">
            <a:avLst/>
          </a:prstGeom>
        </p:spPr>
      </p:pic>
    </p:spTree>
    <p:extLst>
      <p:ext uri="{BB962C8B-B14F-4D97-AF65-F5344CB8AC3E}">
        <p14:creationId xmlns="" xmlns:p14="http://schemas.microsoft.com/office/powerpoint/2010/main" val="3032493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Rationale for </a:t>
            </a:r>
            <a:r>
              <a:rPr lang="en-US" sz="2800" dirty="0" smtClean="0">
                <a:latin typeface="Times New Roman" panose="02020603050405020304" pitchFamily="18" charset="0"/>
                <a:cs typeface="Times New Roman" panose="02020603050405020304" pitchFamily="18" charset="0"/>
              </a:rPr>
              <a:t>Withholding </a:t>
            </a:r>
            <a:r>
              <a:rPr lang="en-US" sz="2800" dirty="0">
                <a:latin typeface="Times New Roman" panose="02020603050405020304" pitchFamily="18" charset="0"/>
                <a:cs typeface="Times New Roman" panose="02020603050405020304" pitchFamily="18" charset="0"/>
              </a:rPr>
              <a:t>Diagnosis of Terminal Illness to Patients</a:t>
            </a:r>
          </a:p>
        </p:txBody>
      </p:sp>
      <p:sp>
        <p:nvSpPr>
          <p:cNvPr id="3" name="Content Placeholder 2"/>
          <p:cNvSpPr>
            <a:spLocks noGrp="1"/>
          </p:cNvSpPr>
          <p:nvPr>
            <p:ph idx="1"/>
          </p:nvPr>
        </p:nvSpPr>
        <p:spPr>
          <a:xfrm>
            <a:off x="677334" y="1930400"/>
            <a:ext cx="8824475" cy="4697411"/>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Withholding diagnosis of terminal illness to the patient is essential because: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Emotional factors attached to diagnosis are very challenging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Information regarding the determination of terminal illness impaired rational decision making</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Disclosure of such information may cause physiological distress (Zwitter,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Disclosure of diagnosis of terminal illness to the patient may deprive the patient hope of recovery leading to an early death</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Different cultures assert that it is unethical to disclose a diagnosis of terminal illness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It guarantees therapeutic privilege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Many patients are not eager to know the truth of their </a:t>
            </a:r>
            <a:r>
              <a:rPr lang="en-US" sz="2000" dirty="0" smtClean="0">
                <a:latin typeface="Times New Roman" panose="02020603050405020304" pitchFamily="18" charset="0"/>
                <a:cs typeface="Times New Roman" panose="02020603050405020304" pitchFamily="18" charset="0"/>
              </a:rPr>
              <a:t>illness</a:t>
            </a:r>
          </a:p>
        </p:txBody>
      </p:sp>
    </p:spTree>
    <p:extLst>
      <p:ext uri="{BB962C8B-B14F-4D97-AF65-F5344CB8AC3E}">
        <p14:creationId xmlns="" xmlns:p14="http://schemas.microsoft.com/office/powerpoint/2010/main" val="285547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29435"/>
            <a:ext cx="8596668" cy="980660"/>
          </a:xfrm>
        </p:spPr>
        <p:txBody>
          <a:bodyPr>
            <a:normAutofit/>
          </a:bodyPr>
          <a:lstStyle/>
          <a:p>
            <a:pPr algn="ctr"/>
            <a:r>
              <a:rPr lang="en-US" sz="2800" dirty="0">
                <a:latin typeface="Times New Roman" panose="02020603050405020304" pitchFamily="18" charset="0"/>
                <a:cs typeface="Times New Roman" panose="02020603050405020304" pitchFamily="18" charset="0"/>
              </a:rPr>
              <a:t>Proposed </a:t>
            </a:r>
            <a:r>
              <a:rPr lang="en-US" sz="2800" dirty="0" smtClean="0">
                <a:latin typeface="Times New Roman" panose="02020603050405020304" pitchFamily="18" charset="0"/>
                <a:cs typeface="Times New Roman" panose="02020603050405020304" pitchFamily="18" charset="0"/>
              </a:rPr>
              <a:t>Resolution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0017"/>
            <a:ext cx="8596668" cy="4995635"/>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advisable to withhold diagnosis of terminal illness to the patient.</a:t>
            </a:r>
          </a:p>
          <a:p>
            <a:pPr marL="0" indent="0">
              <a:buNone/>
            </a:pPr>
            <a:r>
              <a:rPr lang="en-US" sz="2000" dirty="0">
                <a:latin typeface="Times New Roman" panose="02020603050405020304" pitchFamily="18" charset="0"/>
                <a:cs typeface="Times New Roman" panose="02020603050405020304" pitchFamily="18" charset="0"/>
              </a:rPr>
              <a:t>Healthcare professionals should: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delayed dissemination of diagnosis results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thorough decision making based on the patient’s family desires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Consider the effectiveness of the principle of beneficence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Abide by the cultural desires of the patient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Evaluate the potential harms attached to the disclosure of the diagnostic data</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0878" y="4624289"/>
            <a:ext cx="7478973" cy="1867161"/>
          </a:xfrm>
          <a:prstGeom prst="rect">
            <a:avLst/>
          </a:prstGeom>
        </p:spPr>
      </p:pic>
    </p:spTree>
    <p:extLst>
      <p:ext uri="{BB962C8B-B14F-4D97-AF65-F5344CB8AC3E}">
        <p14:creationId xmlns="" xmlns:p14="http://schemas.microsoft.com/office/powerpoint/2010/main" val="3363901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360" y="322954"/>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Key Stakeholders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6360" y="1268999"/>
            <a:ext cx="8596668" cy="4921938"/>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major stakeholders for this discourse include: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professionals who are mandated to diagnose the patient’s situation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Patient to whom the diagnosis is based 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Family </a:t>
            </a:r>
            <a:r>
              <a:rPr lang="en-US" sz="2000" dirty="0" smtClean="0">
                <a:latin typeface="Times New Roman" panose="02020603050405020304" pitchFamily="18" charset="0"/>
                <a:cs typeface="Times New Roman" panose="02020603050405020304" pitchFamily="18" charset="0"/>
              </a:rPr>
              <a:t>members</a:t>
            </a: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76408" y="3414930"/>
            <a:ext cx="8116571" cy="3000794"/>
          </a:xfrm>
          <a:prstGeom prst="rect">
            <a:avLst/>
          </a:prstGeom>
        </p:spPr>
      </p:pic>
    </p:spTree>
    <p:extLst>
      <p:ext uri="{BB962C8B-B14F-4D97-AF65-F5344CB8AC3E}">
        <p14:creationId xmlns="" xmlns:p14="http://schemas.microsoft.com/office/powerpoint/2010/main" val="3090697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291" y="490330"/>
            <a:ext cx="8596668" cy="1320800"/>
          </a:xfrm>
        </p:spPr>
        <p:txBody>
          <a:bodyPr>
            <a:normAutofit/>
          </a:bodyPr>
          <a:lstStyle/>
          <a:p>
            <a:pPr algn="ctr"/>
            <a:r>
              <a:rPr lang="en-US" dirty="0" smtClean="0">
                <a:latin typeface="Times New Roman" panose="02020603050405020304" pitchFamily="18" charset="0"/>
                <a:cs typeface="Times New Roman" panose="02020603050405020304" pitchFamily="18" charset="0"/>
              </a:rPr>
              <a:t>Ethical Principles Involved</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5250" y="1326400"/>
            <a:ext cx="8596668" cy="5395242"/>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Withholding diagnosis of terminal illness to the patient is bound to vary ethical principles, and these include: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principle of beneficence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principle of justice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principle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non-maleficence</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174291" y="3555595"/>
            <a:ext cx="7540848" cy="2924583"/>
          </a:xfrm>
          <a:prstGeom prst="rect">
            <a:avLst/>
          </a:prstGeom>
        </p:spPr>
      </p:pic>
    </p:spTree>
    <p:extLst>
      <p:ext uri="{BB962C8B-B14F-4D97-AF65-F5344CB8AC3E}">
        <p14:creationId xmlns="" xmlns:p14="http://schemas.microsoft.com/office/powerpoint/2010/main" val="230925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latin typeface="Times New Roman" panose="02020603050405020304" pitchFamily="18" charset="0"/>
                <a:cs typeface="Times New Roman" panose="02020603050405020304" pitchFamily="18" charset="0"/>
              </a:rPr>
              <a:t>Policy Drivers Related to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Issue Resolution Such as Access, Quality, and Cost</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equitable and quality patient’s care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qualified healthcare professionals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reduced cost of healthcare services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to emphasize on therapeutic privilege</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82171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80661"/>
          </a:xfrm>
        </p:spPr>
        <p:txBody>
          <a:bodyPr>
            <a:noAutofit/>
          </a:bodyPr>
          <a:lstStyle/>
          <a:p>
            <a:pPr algn="ctr"/>
            <a:r>
              <a:rPr lang="en-US" sz="2800" dirty="0">
                <a:latin typeface="Times New Roman" panose="02020603050405020304" pitchFamily="18" charset="0"/>
                <a:cs typeface="Times New Roman" panose="02020603050405020304" pitchFamily="18" charset="0"/>
              </a:rPr>
              <a:t>Ethical </a:t>
            </a:r>
            <a:r>
              <a:rPr lang="en-US" sz="2800" dirty="0" smtClean="0">
                <a:latin typeface="Times New Roman" panose="02020603050405020304" pitchFamily="18" charset="0"/>
                <a:cs typeface="Times New Roman" panose="02020603050405020304" pitchFamily="18" charset="0"/>
              </a:rPr>
              <a:t>Theories </a:t>
            </a:r>
            <a:r>
              <a:rPr lang="en-US" sz="2800" dirty="0">
                <a:latin typeface="Times New Roman" panose="02020603050405020304" pitchFamily="18" charset="0"/>
                <a:cs typeface="Times New Roman" panose="02020603050405020304" pitchFamily="18" charset="0"/>
              </a:rPr>
              <a:t>that </a:t>
            </a:r>
            <a:r>
              <a:rPr lang="en-US" sz="2800" dirty="0" smtClean="0">
                <a:latin typeface="Times New Roman" panose="02020603050405020304" pitchFamily="18" charset="0"/>
                <a:cs typeface="Times New Roman" panose="02020603050405020304" pitchFamily="18" charset="0"/>
              </a:rPr>
              <a:t>Support </a:t>
            </a:r>
            <a:r>
              <a:rPr lang="en-US" sz="2800" dirty="0">
                <a:latin typeface="Times New Roman" panose="02020603050405020304" pitchFamily="18" charset="0"/>
                <a:cs typeface="Times New Roman" panose="02020603050405020304" pitchFamily="18" charset="0"/>
              </a:rPr>
              <a:t>my </a:t>
            </a:r>
            <a:r>
              <a:rPr lang="en-US" sz="2800" dirty="0" smtClean="0">
                <a:latin typeface="Times New Roman" panose="02020603050405020304" pitchFamily="18" charset="0"/>
                <a:cs typeface="Times New Roman" panose="02020603050405020304" pitchFamily="18" charset="0"/>
              </a:rPr>
              <a:t>Position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90261"/>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This motion is strongly supported by many theories, and these include:</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Madeleine Leininger’s Transcultural Nursing theory (Zwitter, 2019)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Kolcaba’s theory of comfort</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47978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0904"/>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2325" y="1370622"/>
            <a:ext cx="8596668" cy="3880773"/>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entails reactance to share the truth about patient illness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Varied cultural practices often support this endeavor (Zwitter,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Doctors are mandated to abide by the family’s request not to disclose the truth regarding diagnosis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delayed dissemination of diagnosis results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thorough decision making based on the patient’s family desires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actions should be based on the principle of beneficence for continuous </a:t>
            </a:r>
            <a:r>
              <a:rPr lang="en-US" dirty="0"/>
              <a:t>quality </a:t>
            </a:r>
          </a:p>
        </p:txBody>
      </p:sp>
    </p:spTree>
    <p:extLst>
      <p:ext uri="{BB962C8B-B14F-4D97-AF65-F5344CB8AC3E}">
        <p14:creationId xmlns="" xmlns:p14="http://schemas.microsoft.com/office/powerpoint/2010/main" val="377645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998483"/>
          </a:xfrm>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4" name="Content Placeholder 3"/>
          <p:cNvSpPr>
            <a:spLocks noGrp="1"/>
          </p:cNvSpPr>
          <p:nvPr>
            <p:ph idx="1"/>
          </p:nvPr>
        </p:nvSpPr>
        <p:spPr>
          <a:xfrm>
            <a:off x="677334" y="1353250"/>
            <a:ext cx="8596668" cy="3880773"/>
          </a:xfrm>
        </p:spPr>
        <p:txBody>
          <a:bodyPr>
            <a:normAutofit/>
          </a:bodyPr>
          <a:lstStyle/>
          <a:p>
            <a:pPr marL="0" indent="0">
              <a:buNone/>
            </a:pPr>
            <a:r>
              <a:rPr lang="en-GB" sz="2000" dirty="0" smtClean="0">
                <a:latin typeface="Times New Roman" panose="02020603050405020304" pitchFamily="18" charset="0"/>
                <a:cs typeface="Times New Roman" panose="02020603050405020304" pitchFamily="18" charset="0"/>
              </a:rPr>
              <a:t>Avery</a:t>
            </a:r>
            <a:r>
              <a:rPr lang="en-GB" sz="2000" dirty="0">
                <a:latin typeface="Times New Roman" panose="02020603050405020304" pitchFamily="18" charset="0"/>
                <a:cs typeface="Times New Roman" panose="02020603050405020304" pitchFamily="18" charset="0"/>
              </a:rPr>
              <a:t>, G. (2016). </a:t>
            </a:r>
            <a:r>
              <a:rPr lang="en-GB" sz="2000" i="1" dirty="0">
                <a:latin typeface="Times New Roman" panose="02020603050405020304" pitchFamily="18" charset="0"/>
                <a:cs typeface="Times New Roman" panose="02020603050405020304" pitchFamily="18" charset="0"/>
              </a:rPr>
              <a:t>Law and ethics in nursing and healthcare: an introduction</a:t>
            </a:r>
            <a:r>
              <a:rPr lang="en-GB" sz="2000" dirty="0">
                <a:latin typeface="Times New Roman" panose="02020603050405020304" pitchFamily="18" charset="0"/>
                <a:cs typeface="Times New Roman" panose="02020603050405020304" pitchFamily="18" charset="0"/>
              </a:rPr>
              <a:t>. Sage.</a:t>
            </a:r>
            <a:endParaRPr lang="en-US" sz="2000" dirty="0">
              <a:latin typeface="Times New Roman" panose="02020603050405020304" pitchFamily="18" charset="0"/>
              <a:cs typeface="Times New Roman" panose="02020603050405020304" pitchFamily="18" charset="0"/>
            </a:endParaRPr>
          </a:p>
          <a:p>
            <a:pPr marL="0" indent="0">
              <a:buNone/>
            </a:pPr>
            <a:r>
              <a:rPr lang="en-GB" sz="2000" dirty="0">
                <a:latin typeface="Times New Roman" panose="02020603050405020304" pitchFamily="18" charset="0"/>
                <a:cs typeface="Times New Roman" panose="02020603050405020304" pitchFamily="18" charset="0"/>
              </a:rPr>
              <a:t>Hussaini, M. N., &amp; Ali, A. D. (2018). Truth Telling A Dilemma: To Tell or Not To Tell. </a:t>
            </a:r>
            <a:r>
              <a:rPr lang="en-GB" sz="2000" i="1" dirty="0">
                <a:latin typeface="Times New Roman" panose="02020603050405020304" pitchFamily="18" charset="0"/>
                <a:cs typeface="Times New Roman" panose="02020603050405020304" pitchFamily="18" charset="0"/>
              </a:rPr>
              <a:t>International journal of Nursing Didactics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(11), 01-03.</a:t>
            </a:r>
            <a:endParaRPr lang="en-US" sz="2000" dirty="0">
              <a:latin typeface="Times New Roman" panose="02020603050405020304" pitchFamily="18" charset="0"/>
              <a:cs typeface="Times New Roman" panose="02020603050405020304" pitchFamily="18" charset="0"/>
            </a:endParaRPr>
          </a:p>
          <a:p>
            <a:pPr marL="0" indent="0">
              <a:buNone/>
            </a:pPr>
            <a:r>
              <a:rPr lang="en-GB" sz="2000" dirty="0">
                <a:latin typeface="Times New Roman" panose="02020603050405020304" pitchFamily="18" charset="0"/>
                <a:cs typeface="Times New Roman" panose="02020603050405020304" pitchFamily="18" charset="0"/>
              </a:rPr>
              <a:t>Zwitter, M. (2019).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Springer.</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15455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2167" y="2588302"/>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Presented By…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097043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102</TotalTime>
  <Words>1693</Words>
  <Application>Microsoft Office PowerPoint</Application>
  <PresentationFormat>Custom</PresentationFormat>
  <Paragraphs>82</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Opposing Side.   Withholding Diagnosis of Terminal Illness to Patients</vt:lpstr>
      <vt:lpstr>Introduction </vt:lpstr>
      <vt:lpstr>Withholding Diagnosis of Terminal Illness to Patient </vt:lpstr>
      <vt:lpstr>Rationale for Withholding Diagnosis of Terminal Illness to Patients</vt:lpstr>
      <vt:lpstr>Proposed Resolution</vt:lpstr>
      <vt:lpstr>The Key Stakeholders </vt:lpstr>
      <vt:lpstr>Ethical Principles Involved </vt:lpstr>
      <vt:lpstr>Policy Drivers Related to the Issue Resolution Such as Access, Quality, and Cost </vt:lpstr>
      <vt:lpstr>Ethical Theories that Support my Position </vt:lpstr>
      <vt:lpstr>Conclusion </vt:lpstr>
      <vt:lpstr>References</vt:lpstr>
      <vt:lpstr>Presented By…</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Dilemmas  Withholding Diagnosis of Terminal Illness to Patients</dc:title>
  <dc:creator>HP</dc:creator>
  <cp:lastModifiedBy>ADM</cp:lastModifiedBy>
  <cp:revision>11</cp:revision>
  <dcterms:created xsi:type="dcterms:W3CDTF">2019-08-06T18:44:32Z</dcterms:created>
  <dcterms:modified xsi:type="dcterms:W3CDTF">2019-08-06T22:14:08Z</dcterms:modified>
</cp:coreProperties>
</file>